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33"/>
  </p:notesMasterIdLst>
  <p:handoutMasterIdLst>
    <p:handoutMasterId r:id="rId34"/>
  </p:handoutMasterIdLst>
  <p:sldIdLst>
    <p:sldId id="265" r:id="rId2"/>
    <p:sldId id="283" r:id="rId3"/>
    <p:sldId id="340" r:id="rId4"/>
    <p:sldId id="339" r:id="rId5"/>
    <p:sldId id="355" r:id="rId6"/>
    <p:sldId id="344" r:id="rId7"/>
    <p:sldId id="356" r:id="rId8"/>
    <p:sldId id="357" r:id="rId9"/>
    <p:sldId id="358" r:id="rId10"/>
    <p:sldId id="359" r:id="rId11"/>
    <p:sldId id="360" r:id="rId12"/>
    <p:sldId id="346" r:id="rId13"/>
    <p:sldId id="361" r:id="rId14"/>
    <p:sldId id="362" r:id="rId15"/>
    <p:sldId id="363" r:id="rId16"/>
    <p:sldId id="364" r:id="rId17"/>
    <p:sldId id="348" r:id="rId18"/>
    <p:sldId id="365" r:id="rId19"/>
    <p:sldId id="366" r:id="rId20"/>
    <p:sldId id="367" r:id="rId21"/>
    <p:sldId id="368" r:id="rId22"/>
    <p:sldId id="369" r:id="rId23"/>
    <p:sldId id="370" r:id="rId24"/>
    <p:sldId id="371" r:id="rId25"/>
    <p:sldId id="373" r:id="rId26"/>
    <p:sldId id="374" r:id="rId27"/>
    <p:sldId id="375" r:id="rId28"/>
    <p:sldId id="376" r:id="rId29"/>
    <p:sldId id="377" r:id="rId30"/>
    <p:sldId id="378" r:id="rId31"/>
    <p:sldId id="343" r:id="rId32"/>
  </p:sldIdLst>
  <p:sldSz cx="9144000" cy="6858000" type="screen4x3"/>
  <p:notesSz cx="9931400" cy="67945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381" cy="3399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700" y="0"/>
            <a:ext cx="4304381" cy="3399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2C174-AF8B-4097-8460-1F1A12CEBA82}" type="datetimeFigureOut">
              <a:rPr lang="hr-HR" smtClean="0"/>
              <a:t>24.4.2023.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3471"/>
            <a:ext cx="4304381" cy="3399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700" y="6453471"/>
            <a:ext cx="4304381" cy="3399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68850-6913-4FEE-BBC4-6FB483E68B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1231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6100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C3EC4-3016-4569-BEE5-4B614B7A9FAF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6938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775" y="3270250"/>
            <a:ext cx="7943850" cy="267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6100" y="6453188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C26AF-C1DC-46E6-9925-0C3E02A78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30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5B118-E3DD-4BDD-9298-F0F52983A4F4}" type="datetime1">
              <a:rPr lang="hr-HR" smtClean="0"/>
              <a:t>24.4.2023.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799C-34BC-49F6-AC30-C996A6651A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413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F619-DD71-4EE2-98FE-0A97F3617DF8}" type="datetime1">
              <a:rPr lang="hr-HR" smtClean="0"/>
              <a:t>24.4.2023.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799C-34BC-49F6-AC30-C996A6651A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606094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F619-DD71-4EE2-98FE-0A97F3617DF8}" type="datetime1">
              <a:rPr lang="hr-HR" smtClean="0"/>
              <a:t>24.4.2023.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799C-34BC-49F6-AC30-C996A6651A6D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377023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F619-DD71-4EE2-98FE-0A97F3617DF8}" type="datetime1">
              <a:rPr lang="hr-HR" smtClean="0"/>
              <a:t>24.4.2023.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799C-34BC-49F6-AC30-C996A6651A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676744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F619-DD71-4EE2-98FE-0A97F3617DF8}" type="datetime1">
              <a:rPr lang="hr-HR" smtClean="0"/>
              <a:t>24.4.2023.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799C-34BC-49F6-AC30-C996A6651A6D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933832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F619-DD71-4EE2-98FE-0A97F3617DF8}" type="datetime1">
              <a:rPr lang="hr-HR" smtClean="0"/>
              <a:t>24.4.2023.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799C-34BC-49F6-AC30-C996A6651A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667719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F619-DD71-4EE2-98FE-0A97F3617DF8}" type="datetime1">
              <a:rPr lang="hr-HR" smtClean="0"/>
              <a:t>24.4.2023.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799C-34BC-49F6-AC30-C996A6651A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135723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F619-DD71-4EE2-98FE-0A97F3617DF8}" type="datetime1">
              <a:rPr lang="hr-HR" smtClean="0"/>
              <a:t>24.4.2023.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799C-34BC-49F6-AC30-C996A6651A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484118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F619-DD71-4EE2-98FE-0A97F3617DF8}" type="datetime1">
              <a:rPr lang="hr-HR" smtClean="0"/>
              <a:t>24.4.2023.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799C-34BC-49F6-AC30-C996A6651A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862598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A43E1-893D-4054-B9E2-DB70A4D82C55}" type="datetime1">
              <a:rPr lang="hr-HR" smtClean="0"/>
              <a:t>24.4.2023.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799C-34BC-49F6-AC30-C996A6651A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824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F619-DD71-4EE2-98FE-0A97F3617DF8}" type="datetime1">
              <a:rPr lang="hr-HR" smtClean="0"/>
              <a:t>24.4.2023.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799C-34BC-49F6-AC30-C996A6651A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317794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F619-DD71-4EE2-98FE-0A97F3617DF8}" type="datetime1">
              <a:rPr lang="hr-HR" smtClean="0"/>
              <a:t>24.4.2023.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799C-34BC-49F6-AC30-C996A6651A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969095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11D91-A535-4D26-880B-70AB3B50DEC4}" type="datetime1">
              <a:rPr lang="hr-HR" smtClean="0"/>
              <a:t>24.4.2023.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799C-34BC-49F6-AC30-C996A6651A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060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B5088-2CA8-425F-8EB7-E9709E0C10D0}" type="datetime1">
              <a:rPr lang="hr-HR" smtClean="0"/>
              <a:t>24.4.2023.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799C-34BC-49F6-AC30-C996A6651A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545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F619-DD71-4EE2-98FE-0A97F3617DF8}" type="datetime1">
              <a:rPr lang="hr-HR" smtClean="0"/>
              <a:t>24.4.2023.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799C-34BC-49F6-AC30-C996A6651A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479319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A2351-65C1-4FA0-B9EB-6A3648C9BE76}" type="datetime1">
              <a:rPr lang="hr-HR" smtClean="0"/>
              <a:t>24.4.2023.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8799C-34BC-49F6-AC30-C996A6651A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708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EF619-DD71-4EE2-98FE-0A97F3617DF8}" type="datetime1">
              <a:rPr lang="hr-HR" smtClean="0"/>
              <a:t>24.4.2023.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878799C-34BC-49F6-AC30-C996A6651A6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850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omozimo-nasim-krajevima.e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pomozimo-nasim-krajevima.eu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8DEBC4C-13BE-00AA-024E-101B2A475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5690249"/>
            <a:ext cx="3777978" cy="11677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78CC29-1680-B868-F350-20983A373557}"/>
              </a:ext>
            </a:extLst>
          </p:cNvPr>
          <p:cNvSpPr txBox="1"/>
          <p:nvPr/>
        </p:nvSpPr>
        <p:spPr>
          <a:xfrm>
            <a:off x="467544" y="384999"/>
            <a:ext cx="8676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hr-HR" dirty="0"/>
          </a:p>
          <a:p>
            <a:pPr algn="ctr"/>
            <a:r>
              <a:rPr lang="hr-HR" sz="3200" b="1" dirty="0">
                <a:latin typeface="+mj-lt"/>
                <a:cs typeface="Arial" panose="020B0604020202020204" pitchFamily="34" charset="0"/>
              </a:rPr>
              <a:t>„Pomozimo našim krajevima” </a:t>
            </a:r>
          </a:p>
          <a:p>
            <a:pPr algn="ctr"/>
            <a:r>
              <a:rPr lang="hr-HR" sz="2000" b="1" dirty="0">
                <a:latin typeface="+mj-lt"/>
                <a:cs typeface="Arial" panose="020B0604020202020204" pitchFamily="34" charset="0"/>
              </a:rPr>
              <a:t>u okviru poziva za dodjelu bespovratnih sredstava Jačanje kapaciteta OCD-a za odgovaranje za potrebe lokalne zajednice</a:t>
            </a:r>
          </a:p>
        </p:txBody>
      </p:sp>
      <p:pic>
        <p:nvPicPr>
          <p:cNvPr id="14" name="Picture 13" descr="Text, whiteboard&#10;&#10;Description automatically generated">
            <a:extLst>
              <a:ext uri="{FF2B5EF4-FFF2-40B4-BE49-F238E27FC236}">
                <a16:creationId xmlns:a16="http://schemas.microsoft.com/office/drawing/2014/main" id="{46849EB7-85E3-FD3A-A686-DC6719581B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09"/>
            <a:ext cx="1644942" cy="1099091"/>
          </a:xfrm>
          <a:prstGeom prst="rect">
            <a:avLst/>
          </a:prstGeom>
        </p:spPr>
      </p:pic>
      <p:pic>
        <p:nvPicPr>
          <p:cNvPr id="3" name="Picture 2" descr="Diagram, company name&#10;&#10;Description automatically generated">
            <a:extLst>
              <a:ext uri="{FF2B5EF4-FFF2-40B4-BE49-F238E27FC236}">
                <a16:creationId xmlns:a16="http://schemas.microsoft.com/office/drawing/2014/main" id="{C2197C74-DB08-B97F-8E70-23765F1D26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783" y="2132856"/>
            <a:ext cx="3777978" cy="347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19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floor, wall, ceiling&#10;&#10;Description automatically generated">
            <a:extLst>
              <a:ext uri="{FF2B5EF4-FFF2-40B4-BE49-F238E27FC236}">
                <a16:creationId xmlns:a16="http://schemas.microsoft.com/office/drawing/2014/main" id="{79AAE98E-BD03-BA75-7850-233FDDEA7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11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t tables&#10;&#10;Description automatically generated with low confidence">
            <a:extLst>
              <a:ext uri="{FF2B5EF4-FFF2-40B4-BE49-F238E27FC236}">
                <a16:creationId xmlns:a16="http://schemas.microsoft.com/office/drawing/2014/main" id="{84479BC6-F4EE-EA7A-0C01-37D290B15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52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F2D3C-75D2-4E33-FEF0-4A30C75EB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75184"/>
          </a:xfrm>
        </p:spPr>
        <p:txBody>
          <a:bodyPr>
            <a:normAutofit/>
          </a:bodyPr>
          <a:lstStyle/>
          <a:p>
            <a:r>
              <a:rPr lang="hr-HR" dirty="0"/>
              <a:t>Likovno-kreativne radionice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B8DE1-FE9F-3FB6-F1CB-C0242F25E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28800"/>
            <a:ext cx="6347714" cy="44125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000" b="1" dirty="0"/>
              <a:t>80 likovno-kreativnih radionica</a:t>
            </a:r>
            <a:r>
              <a:rPr lang="hr-HR" sz="2000" dirty="0"/>
              <a:t>; Stara škola u Šenkovcu, OŠ Ante Kovačića, Petrinja, Šibice, Poljanica Bistranjska, Javorje, Zaprešić, Kupljenovo; radionice provodi volonterka gđa Ančica Šoštarec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 b="1" dirty="0"/>
              <a:t>Teme radionica</a:t>
            </a:r>
            <a:r>
              <a:rPr lang="hr-HR" sz="2000" dirty="0"/>
              <a:t>: keramičarske radionice, radionice izrade posvitka, kinča – cvijeća od krep papira, slikarske radionice, radionice kolaža, izrade anđela, nakita, ogrlica od tkanine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278B4A-F15E-9F84-4CC0-B2A545499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5716626"/>
            <a:ext cx="3777978" cy="1167751"/>
          </a:xfrm>
          <a:prstGeom prst="rect">
            <a:avLst/>
          </a:prstGeom>
        </p:spPr>
      </p:pic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A3F883DD-5EEB-34DE-AB8A-DF58761A0E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058" y="-61206"/>
            <a:ext cx="1644942" cy="109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69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table playing a board game&#10;&#10;Description automatically generated">
            <a:extLst>
              <a:ext uri="{FF2B5EF4-FFF2-40B4-BE49-F238E27FC236}">
                <a16:creationId xmlns:a16="http://schemas.microsoft.com/office/drawing/2014/main" id="{4155679F-6AE0-AA90-B66E-DA9CFC936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29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A422400F-C78C-0B77-B52E-B18D03689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94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round a table&#10;&#10;Description automatically generated with low confidence">
            <a:extLst>
              <a:ext uri="{FF2B5EF4-FFF2-40B4-BE49-F238E27FC236}">
                <a16:creationId xmlns:a16="http://schemas.microsoft.com/office/drawing/2014/main" id="{1A39DB04-0054-501E-5E34-F5B2A49C8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01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2AA42-833C-8EA4-0495-A77F45F45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83" y="332655"/>
            <a:ext cx="3708652" cy="588623"/>
          </a:xfrm>
        </p:spPr>
        <p:txBody>
          <a:bodyPr>
            <a:normAutofit/>
          </a:bodyPr>
          <a:lstStyle/>
          <a:p>
            <a:r>
              <a:rPr lang="hr-HR" sz="2400" dirty="0"/>
              <a:t>Edukacija o volonterstvu</a:t>
            </a:r>
            <a:endParaRPr lang="en-US" sz="2400" dirty="0"/>
          </a:p>
        </p:txBody>
      </p:sp>
      <p:pic>
        <p:nvPicPr>
          <p:cNvPr id="6" name="Content Placeholder 5" descr="A group of people sitting in a room&#10;&#10;Description automatically generated with medium confidence">
            <a:extLst>
              <a:ext uri="{FF2B5EF4-FFF2-40B4-BE49-F238E27FC236}">
                <a16:creationId xmlns:a16="http://schemas.microsoft.com/office/drawing/2014/main" id="{F516910A-2317-BB33-E3C0-745C8C2BD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00007"/>
            <a:ext cx="3803915" cy="285293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7568A-44D2-FB60-6A3E-E8B51608A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782" y="1052736"/>
            <a:ext cx="3148261" cy="394874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/>
              <a:t>edukacija - 10 sudionika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/>
              <a:t>izrađena dokumentacija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/>
              <a:t>cilj – prepoznati zanimanje i polje interesa svakog pojedinog volontera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/>
              <a:t>kako potaknuti volontere na rad u zajednici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1600" dirty="0"/>
              <a:t>prof. Zdravka Kramarić</a:t>
            </a:r>
            <a:endParaRPr lang="en-US" sz="1600" dirty="0"/>
          </a:p>
        </p:txBody>
      </p:sp>
      <p:pic>
        <p:nvPicPr>
          <p:cNvPr id="8" name="Picture 7" descr="A picture containing indoor, cluttered&#10;&#10;Description automatically generated">
            <a:extLst>
              <a:ext uri="{FF2B5EF4-FFF2-40B4-BE49-F238E27FC236}">
                <a16:creationId xmlns:a16="http://schemas.microsoft.com/office/drawing/2014/main" id="{904BAC4A-0852-67EF-3CEC-E43BA81604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51177" y="1065177"/>
            <a:ext cx="6797621" cy="4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782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1D3B3-1DA5-7ED3-80F0-2813CAB09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Vježbe evakuacije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2A3225-E7F2-580C-E300-E42F10F61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84784"/>
            <a:ext cx="6914729" cy="4556579"/>
          </a:xfrm>
        </p:spPr>
        <p:txBody>
          <a:bodyPr/>
          <a:lstStyle/>
          <a:p>
            <a:pPr marL="0" indent="0">
              <a:buNone/>
            </a:pPr>
            <a:endParaRPr lang="hr-HR"/>
          </a:p>
          <a:p>
            <a:pPr>
              <a:buFont typeface="Wingdings" panose="05000000000000000000" pitchFamily="2" charset="2"/>
              <a:buChar char="Ø"/>
            </a:pPr>
            <a:r>
              <a:rPr lang="hr-HR" sz="2000" b="1"/>
              <a:t>5 vježbi evakuacije za djecu u školi</a:t>
            </a:r>
            <a:r>
              <a:rPr lang="hr-HR" sz="2000"/>
              <a:t>; OŠ Ante Kovačića, VZO Marija Gorica, predavači gdin. Karlo Jurač i gdin. Igor Jurišić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/>
              <a:t>vježbe: teoretska predavanja i edukacije te evakuacije iz zgrada tijekom kriznih situacija (potresi,požari)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/>
              <a:t>VZO Marija Gorica – vatrogasna vozila – simulacija spašavanja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000"/>
              <a:t>za potrebe vježbi – nabavljena oprema /reflektirajuće i naglavne svjetiljke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5C365936-98C9-E69F-5070-A2E07A5A7D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058" y="-71039"/>
            <a:ext cx="1644942" cy="10990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0A7E25-77EB-0CF1-3E6B-DC0FE42A7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5694020"/>
            <a:ext cx="3777978" cy="11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52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in a room with a large screen&#10;&#10;Description automatically generated with low confidence">
            <a:extLst>
              <a:ext uri="{FF2B5EF4-FFF2-40B4-BE49-F238E27FC236}">
                <a16:creationId xmlns:a16="http://schemas.microsoft.com/office/drawing/2014/main" id="{EE36F44F-0F4B-25D9-9A2C-471992223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80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loor, person, indoor, sport&#10;&#10;Description automatically generated">
            <a:extLst>
              <a:ext uri="{FF2B5EF4-FFF2-40B4-BE49-F238E27FC236}">
                <a16:creationId xmlns:a16="http://schemas.microsoft.com/office/drawing/2014/main" id="{76210703-5118-01ED-EB9F-12CE4188A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3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D2894E20-67BC-7D2E-D7D3-2B831C736C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44942" cy="10990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1743CB-2FAF-B59C-CBFB-062BC7AD4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5690249"/>
            <a:ext cx="3777978" cy="11677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EC60F0-2FBC-4857-FF0F-FE44594ECB39}"/>
              </a:ext>
            </a:extLst>
          </p:cNvPr>
          <p:cNvSpPr txBox="1"/>
          <p:nvPr/>
        </p:nvSpPr>
        <p:spPr>
          <a:xfrm>
            <a:off x="107504" y="1268760"/>
            <a:ext cx="51125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hr-H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b="1" dirty="0"/>
              <a:t>Naziv projekta</a:t>
            </a:r>
            <a:r>
              <a:rPr lang="hr-HR" dirty="0"/>
              <a:t>: Pomozimo našim krajevima</a:t>
            </a:r>
          </a:p>
          <a:p>
            <a:r>
              <a:rPr lang="hr-HR" dirty="0"/>
              <a:t>                             UP.04.2.1.11.0732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b="1" dirty="0"/>
              <a:t>Korisnik projekta:</a:t>
            </a:r>
            <a:r>
              <a:rPr lang="hr-HR" dirty="0"/>
              <a:t> Udruga Ivana Perkovca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b="1" dirty="0"/>
              <a:t>Partneri:</a:t>
            </a:r>
            <a:r>
              <a:rPr lang="hr-HR" dirty="0"/>
              <a:t> OŠ Ante Kovačića</a:t>
            </a:r>
          </a:p>
          <a:p>
            <a:r>
              <a:rPr lang="hr-HR" dirty="0"/>
              <a:t>                   Ogranak Matice Hrvatske u Petrinji</a:t>
            </a:r>
          </a:p>
          <a:p>
            <a:r>
              <a:rPr lang="hr-HR" dirty="0"/>
              <a:t>                   KUD Vedar Osmijeh</a:t>
            </a:r>
          </a:p>
          <a:p>
            <a:r>
              <a:rPr lang="hr-HR" dirty="0"/>
              <a:t>                   HPD „Slavulj”      </a:t>
            </a:r>
          </a:p>
          <a:p>
            <a:r>
              <a:rPr lang="hr-HR" dirty="0"/>
              <a:t>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b="1" dirty="0"/>
              <a:t>Razdoblje provedbe projekta</a:t>
            </a:r>
            <a:r>
              <a:rPr lang="hr-HR" dirty="0"/>
              <a:t>: </a:t>
            </a:r>
          </a:p>
          <a:p>
            <a:r>
              <a:rPr lang="hr-HR" dirty="0"/>
              <a:t>     2.11.2021. – 2.5.2023.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8F561638-CCD8-943C-E49C-50818666CA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40" y="245025"/>
            <a:ext cx="3871886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28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building&#10;&#10;Description automatically generated">
            <a:extLst>
              <a:ext uri="{FF2B5EF4-FFF2-40B4-BE49-F238E27FC236}">
                <a16:creationId xmlns:a16="http://schemas.microsoft.com/office/drawing/2014/main" id="{77975993-93F2-F29E-BDD3-4AB99F1DF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33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42194-279F-71D5-DC87-BC420FDC5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Akcije čišćenja okoliša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F4B8E-1754-9B5A-B60E-2D8DD5F4F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72816"/>
            <a:ext cx="4538465" cy="4268547"/>
          </a:xfrm>
        </p:spPr>
        <p:txBody>
          <a:bodyPr/>
          <a:lstStyle/>
          <a:p>
            <a:r>
              <a:rPr lang="hr-HR" b="1" dirty="0"/>
              <a:t>5 volonterskih akcija čišćenja okoliša</a:t>
            </a:r>
            <a:r>
              <a:rPr lang="hr-HR" dirty="0"/>
              <a:t>; rijeka Sutla – Ključ Brdovečki, šuma Mačkovec, Petrinja – gradski park, Harmica – Trg Ivana Perkovca, Prukva – uz rijeku Savu</a:t>
            </a:r>
          </a:p>
          <a:p>
            <a:r>
              <a:rPr lang="hr-HR" dirty="0"/>
              <a:t>čišćenje prirodnog okoliša od štetnih materijala i smeća</a:t>
            </a:r>
          </a:p>
          <a:p>
            <a:r>
              <a:rPr lang="hr-HR" dirty="0"/>
              <a:t>nabavljena oprema za čišćenje</a:t>
            </a:r>
            <a:endParaRPr lang="en-US" dirty="0"/>
          </a:p>
        </p:txBody>
      </p:sp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4AFB278F-8775-73DE-E9BF-9FBCA23FB6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058" y="-29497"/>
            <a:ext cx="1644942" cy="10990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9F75C2-C49E-34AC-F3A0-14B4B7C9A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5694020"/>
            <a:ext cx="3777978" cy="1167751"/>
          </a:xfrm>
          <a:prstGeom prst="rect">
            <a:avLst/>
          </a:prstGeom>
        </p:spPr>
      </p:pic>
      <p:pic>
        <p:nvPicPr>
          <p:cNvPr id="7" name="Picture 6" descr="A piece of paper with writing on it&#10;&#10;Description automatically generated with medium confidence">
            <a:extLst>
              <a:ext uri="{FF2B5EF4-FFF2-40B4-BE49-F238E27FC236}">
                <a16:creationId xmlns:a16="http://schemas.microsoft.com/office/drawing/2014/main" id="{20B23607-1B4B-87C2-F321-8F807DC1B0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17451" r="16401" b="26900"/>
          <a:stretch/>
        </p:blipFill>
        <p:spPr>
          <a:xfrm>
            <a:off x="5661168" y="1520788"/>
            <a:ext cx="259228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31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outside&#10;&#10;Description automatically generated with medium confidence">
            <a:extLst>
              <a:ext uri="{FF2B5EF4-FFF2-40B4-BE49-F238E27FC236}">
                <a16:creationId xmlns:a16="http://schemas.microsoft.com/office/drawing/2014/main" id="{48A67D3D-537E-43FD-5C5D-11425352AA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9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ee, outdoor, sky, road&#10;&#10;Description automatically generated">
            <a:extLst>
              <a:ext uri="{FF2B5EF4-FFF2-40B4-BE49-F238E27FC236}">
                <a16:creationId xmlns:a16="http://schemas.microsoft.com/office/drawing/2014/main" id="{7603F597-424F-E9FA-D6CC-A025861A38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74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565EF-27BD-C7CA-F661-55FDF44E7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Psihološke radionice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1A3E2-66AB-FA34-9DC0-B6F5E7D63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54 psihološke radionice</a:t>
            </a:r>
            <a:r>
              <a:rPr lang="hr-HR" dirty="0"/>
              <a:t>; OŠ Ante Kovačića, Stara škola u Šenkovcu, Šibice, vanjski suradnik psihologica gđa.Barbara Benčić</a:t>
            </a:r>
          </a:p>
          <a:p>
            <a:r>
              <a:rPr lang="hr-HR" b="1" dirty="0"/>
              <a:t>Teme</a:t>
            </a:r>
            <a:r>
              <a:rPr lang="hr-HR" dirty="0"/>
              <a:t>: očuvanje mentalnog zdravlja, samopoštovanje, samopouzdanje, emocije i njihovo prepoznavanje, radionica kako pamtimo, mentalno zdravlje i posao, traumatski događaji, anksioznos i napadaji panike, komunikacijske vještine, aktivno slušanje - teme vezane uz krizne životne situacije</a:t>
            </a:r>
            <a:endParaRPr lang="en-US" dirty="0"/>
          </a:p>
        </p:txBody>
      </p:sp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8F7B8692-923F-DE6A-DF99-829099962E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058" y="-61206"/>
            <a:ext cx="1644942" cy="10990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D54B4D-4FE1-6D08-223C-A69238510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5716626"/>
            <a:ext cx="3777978" cy="11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12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in a classroom&#10;&#10;Description automatically generated">
            <a:extLst>
              <a:ext uri="{FF2B5EF4-FFF2-40B4-BE49-F238E27FC236}">
                <a16:creationId xmlns:a16="http://schemas.microsoft.com/office/drawing/2014/main" id="{F6FDC88B-D712-3761-FB4E-FA2C13E01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1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in chairs&#10;&#10;Description automatically generated with medium confidence">
            <a:extLst>
              <a:ext uri="{FF2B5EF4-FFF2-40B4-BE49-F238E27FC236}">
                <a16:creationId xmlns:a16="http://schemas.microsoft.com/office/drawing/2014/main" id="{2305AF27-0082-5796-A4BF-E67E9FCE2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6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8748ED-0526-A0EA-D66F-62C08FF15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73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71518-973D-BDB7-157C-27889DC8B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Online digitalni priručnik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DEAE3-A2D0-EBD7-4CF7-79664A2FC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sadrži informacije vezane uz samopomoć i podršku ranjivim skupinama, ponašanje tijekom kriznih situacija, popis relevantnih institucija i kontakata kojima se može obratiti za psihološku ili drugu vrstu pomoći</a:t>
            </a:r>
          </a:p>
          <a:p>
            <a:r>
              <a:rPr lang="hr-HR" dirty="0">
                <a:hlinkClick r:id="rId2"/>
              </a:rPr>
              <a:t>www.pomozimo-nasim-krajevima.eu</a:t>
            </a:r>
            <a:endParaRPr lang="hr-HR" dirty="0"/>
          </a:p>
          <a:p>
            <a:endParaRPr lang="hr-HR" dirty="0"/>
          </a:p>
          <a:p>
            <a:r>
              <a:rPr lang="hr-HR" dirty="0"/>
              <a:t>Izradila socijalna pedagogica gđa. Sonja Jarebica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15992E-1870-269D-BA43-5BD7B7C165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5726458"/>
            <a:ext cx="3777978" cy="1167751"/>
          </a:xfrm>
          <a:prstGeom prst="rect">
            <a:avLst/>
          </a:prstGeom>
        </p:spPr>
      </p:pic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929C19D7-683C-7167-85AA-E395EABA3B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058" y="-29497"/>
            <a:ext cx="1644942" cy="109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379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78FA7-A33C-ED95-AC65-C86F91EFF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Sudionici aktivnosti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1CCDD-9F75-6929-78DC-FF26132B9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772816"/>
            <a:ext cx="6347714" cy="4268547"/>
          </a:xfrm>
        </p:spPr>
        <p:txBody>
          <a:bodyPr/>
          <a:lstStyle/>
          <a:p>
            <a:r>
              <a:rPr lang="hr-HR" sz="2000" dirty="0">
                <a:solidFill>
                  <a:srgbClr val="FF0000"/>
                </a:solidFill>
              </a:rPr>
              <a:t>Ciljne vrijednosti: 60 djece i 30 ostalih korisnika</a:t>
            </a:r>
          </a:p>
          <a:p>
            <a:pPr marL="0" indent="0">
              <a:buNone/>
            </a:pPr>
            <a:endParaRPr lang="hr-HR" sz="2000" dirty="0">
              <a:solidFill>
                <a:srgbClr val="FF0000"/>
              </a:solidFill>
            </a:endParaRPr>
          </a:p>
          <a:p>
            <a:r>
              <a:rPr lang="hr-HR" sz="2000" dirty="0"/>
              <a:t>Ostvarene vrijednosti:</a:t>
            </a:r>
          </a:p>
          <a:p>
            <a:pPr marL="0" indent="0">
              <a:buNone/>
            </a:pPr>
            <a:r>
              <a:rPr lang="hr-HR" sz="2000" b="1" dirty="0"/>
              <a:t>135 odraslih sudionika </a:t>
            </a:r>
            <a:r>
              <a:rPr lang="hr-HR" sz="2000" dirty="0"/>
              <a:t>– dokaz sudjelovanja – potpisne liste i osobne iskaznice (puno sudionika je bilo na više radionica kroz projekt)</a:t>
            </a:r>
          </a:p>
          <a:p>
            <a:pPr marL="0" indent="0">
              <a:buNone/>
            </a:pPr>
            <a:r>
              <a:rPr lang="hr-HR" sz="2000" b="1" dirty="0"/>
              <a:t>162 djece </a:t>
            </a:r>
            <a:r>
              <a:rPr lang="hr-HR" sz="2000" dirty="0"/>
              <a:t>– dokaz sudjelovanja – potpisne liste, suglasnost roditelja, rodni listovi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FB2C4B-E8F0-DF92-7051-74386FFCA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5726458"/>
            <a:ext cx="3777978" cy="1167751"/>
          </a:xfrm>
          <a:prstGeom prst="rect">
            <a:avLst/>
          </a:prstGeom>
        </p:spPr>
      </p:pic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BCB2E614-CBCE-B6B5-17E0-DB21D4005A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058" y="-29497"/>
            <a:ext cx="1644942" cy="109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8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D2894E20-67BC-7D2E-D7D3-2B831C736C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" y="-21020"/>
            <a:ext cx="1644942" cy="10990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1743CB-2FAF-B59C-CBFB-062BC7AD4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5690249"/>
            <a:ext cx="3777978" cy="11677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EC60F0-2FBC-4857-FF0F-FE44594ECB39}"/>
              </a:ext>
            </a:extLst>
          </p:cNvPr>
          <p:cNvSpPr txBox="1"/>
          <p:nvPr/>
        </p:nvSpPr>
        <p:spPr>
          <a:xfrm>
            <a:off x="107504" y="576100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hr-H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b="1" dirty="0"/>
              <a:t>Ukupna vrijednost projekta: 494.497,00 HRK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Bespovratna sredstva osigurana su iz Europskog socijalnog fonda </a:t>
            </a:r>
          </a:p>
          <a:p>
            <a:r>
              <a:rPr lang="hr-HR" dirty="0"/>
              <a:t>    (420.322,45 HRK) i iz državnog proračuna RH (74.174,55 HRK)</a:t>
            </a:r>
          </a:p>
        </p:txBody>
      </p:sp>
      <p:pic>
        <p:nvPicPr>
          <p:cNvPr id="8" name="Picture 7" descr="A group of people standing in a room&#10;&#10;Description automatically generated with medium confidence">
            <a:extLst>
              <a:ext uri="{FF2B5EF4-FFF2-40B4-BE49-F238E27FC236}">
                <a16:creationId xmlns:a16="http://schemas.microsoft.com/office/drawing/2014/main" id="{D1EA3257-4B01-3244-4641-490E005A19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94" r="9607"/>
          <a:stretch/>
        </p:blipFill>
        <p:spPr>
          <a:xfrm>
            <a:off x="395536" y="2330426"/>
            <a:ext cx="6246694" cy="3359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2388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22CC-60CA-3D91-5C9B-D0E790895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PROMIDŽBA I VIDLJIVOST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A5F48-1494-A3CA-2ABD-6CFED6B03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340768"/>
            <a:ext cx="6770713" cy="4700595"/>
          </a:xfrm>
        </p:spPr>
        <p:txBody>
          <a:bodyPr/>
          <a:lstStyle/>
          <a:p>
            <a:r>
              <a:rPr lang="hr-HR" dirty="0"/>
              <a:t>održana početna i završna konferencija</a:t>
            </a:r>
          </a:p>
          <a:p>
            <a:r>
              <a:rPr lang="hr-HR" dirty="0"/>
              <a:t>izrađeni promo materijali: roll up, plakati, letci, rokovnici, izrađena službena web stranica </a:t>
            </a:r>
            <a:r>
              <a:rPr lang="hr-HR" dirty="0">
                <a:hlinkClick r:id="rId2"/>
              </a:rPr>
              <a:t>www.pomozimo-nasim-krajevima.eu</a:t>
            </a:r>
            <a:endParaRPr lang="hr-HR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47E28E-B60F-1FDF-89AA-A53F4809D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24" y="2845967"/>
            <a:ext cx="8110192" cy="392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765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13D9307-D4A0-484E-1B7B-7D63EDAF0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5690249"/>
            <a:ext cx="3777978" cy="11677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B734F4-6B5D-3221-4FC4-89AACB56F80F}"/>
              </a:ext>
            </a:extLst>
          </p:cNvPr>
          <p:cNvSpPr txBox="1"/>
          <p:nvPr/>
        </p:nvSpPr>
        <p:spPr>
          <a:xfrm>
            <a:off x="251520" y="2132856"/>
            <a:ext cx="820891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uspješnost projekta je vidljiva među nama i oko nas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hvala partnerima i sudionicima na proteklih 18 mjeseci rada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dirty="0"/>
              <a:t>udruga je ostvarila svoj cilj – napredak i održivost, a ponajprije zadovoljstvo i osmjeh članova i lokalnog stanovništva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dirty="0"/>
          </a:p>
          <a:p>
            <a:r>
              <a:rPr lang="hr-HR" dirty="0"/>
              <a:t>Udruga Ivana Perkovca – za očuvanje kajkavske ikavice i očuvanje zavičajne kulturne baštine</a:t>
            </a:r>
          </a:p>
          <a:p>
            <a:endParaRPr lang="hr-HR" dirty="0"/>
          </a:p>
          <a:p>
            <a:r>
              <a:rPr lang="hr-HR" sz="1400" dirty="0"/>
              <a:t>U Šenkovcu, 27.4.2023.</a:t>
            </a:r>
          </a:p>
          <a:p>
            <a:endParaRPr lang="hr-HR" dirty="0"/>
          </a:p>
          <a:p>
            <a:endParaRPr lang="en-US" dirty="0"/>
          </a:p>
        </p:txBody>
      </p:sp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DB57367B-460F-DA88-E582-5BD9FB932D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2" y="687474"/>
            <a:ext cx="1644942" cy="109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31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4739A-15FA-1CB9-B1FF-F34CB925D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Ciljevi projekta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4510C-C64B-0032-DE62-00FF656D0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43020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0" i="0" dirty="0" err="1">
                <a:solidFill>
                  <a:srgbClr val="111111"/>
                </a:solidFill>
                <a:effectLst/>
              </a:rPr>
              <a:t>osigurati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razvoj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civilnog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društva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u </a:t>
            </a:r>
            <a:r>
              <a:rPr lang="hr-HR" sz="2000" dirty="0">
                <a:solidFill>
                  <a:srgbClr val="111111"/>
                </a:solidFill>
              </a:rPr>
              <a:t>RH 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koji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osigurava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ujednačen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regionaln</a:t>
            </a:r>
            <a:r>
              <a:rPr lang="hr-HR" sz="2000" dirty="0">
                <a:solidFill>
                  <a:srgbClr val="111111"/>
                </a:solidFill>
              </a:rPr>
              <a:t>i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društveno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–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ekonomski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rast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i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demokratski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razvoj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Republike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Hrvatske</a:t>
            </a:r>
            <a:endParaRPr lang="hr-HR" sz="2000" dirty="0">
              <a:solidFill>
                <a:srgbClr val="11111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0" i="0" dirty="0" err="1">
                <a:solidFill>
                  <a:srgbClr val="111111"/>
                </a:solidFill>
                <a:effectLst/>
              </a:rPr>
              <a:t>projekt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je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usmjeren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jačanju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kapaciteta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OCD-a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aktivnih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u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lokalnim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zajednicama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za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provedbu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aktivnosti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prilagođenih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lokalnim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problemima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te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za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neposredan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rad u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područjima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koja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se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financiraju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kroz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Europski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socijalni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fond (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zapošljavanje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,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obrazovanje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,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socijalno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uključivanje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, dobro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upravljanje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)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na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lokalnoj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razini</a:t>
            </a:r>
            <a:endParaRPr lang="hr-HR" sz="2000" dirty="0">
              <a:solidFill>
                <a:srgbClr val="11111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0" i="0" dirty="0" err="1">
                <a:solidFill>
                  <a:srgbClr val="111111"/>
                </a:solidFill>
                <a:effectLst/>
              </a:rPr>
              <a:t>projekt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je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usmjeren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unaprjeđenju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kapaciteta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organizacija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civilnoga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društva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za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pružanje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učinkovitog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odgovora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na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potrebe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lokalne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zajednice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u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kriznim</a:t>
            </a:r>
            <a:r>
              <a:rPr lang="en-US" sz="2000" b="0" i="0" dirty="0">
                <a:solidFill>
                  <a:srgbClr val="111111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111111"/>
                </a:solidFill>
                <a:effectLst/>
              </a:rPr>
              <a:t>situacijama</a:t>
            </a:r>
            <a:endParaRPr lang="hr-HR" dirty="0"/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7C4918CD-C4C9-661E-111D-80D5A6F9D0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058" y="-29496"/>
            <a:ext cx="1644942" cy="1099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14B242-087A-840B-9412-539805894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011" y="5700081"/>
            <a:ext cx="3777978" cy="11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63C0A-96DB-9EA7-05EF-E85D2C967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Svrha i opravdanost projekta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F7CD9-CEE3-B120-83A2-0CF44D79A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628800"/>
            <a:ext cx="7706818" cy="4412563"/>
          </a:xfrm>
        </p:spPr>
        <p:txBody>
          <a:bodyPr>
            <a:normAutofit/>
          </a:bodyPr>
          <a:lstStyle/>
          <a:p>
            <a:r>
              <a:rPr lang="hr-HR" sz="2000" dirty="0"/>
              <a:t>krizne situacije u 2020.godini na području Zagrebačke, Sisačko-moslavačke i Karlovačke županije</a:t>
            </a:r>
          </a:p>
          <a:p>
            <a:r>
              <a:rPr lang="hr-HR" sz="2000" dirty="0"/>
              <a:t>potresi, epidemija COVID-19 </a:t>
            </a:r>
          </a:p>
          <a:p>
            <a:r>
              <a:rPr lang="hr-HR" sz="2000" dirty="0"/>
              <a:t>ljudski resursi važni su i nezamjenjivi u organizacijama civilnog društva jer motivacija nije financijske prirode već neke više prirode koja uključuje mijenjanje društva na bolje i povećanje životnog blagostanja</a:t>
            </a:r>
          </a:p>
          <a:p>
            <a:r>
              <a:rPr lang="hr-HR" sz="2000" dirty="0"/>
              <a:t>volonterstvo – okosnica za djelovanje civilnog društva</a:t>
            </a:r>
          </a:p>
          <a:p>
            <a:r>
              <a:rPr lang="hr-HR" sz="2000" dirty="0"/>
              <a:t>jačanje kapaciteta – povećanje broja članova, dugoročna održivost udruge</a:t>
            </a:r>
          </a:p>
          <a:p>
            <a:endParaRPr lang="en-US" dirty="0"/>
          </a:p>
        </p:txBody>
      </p:sp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388DF27F-5D94-41E0-E95F-D7A99A2793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058" y="-58992"/>
            <a:ext cx="1644942" cy="10990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8432A9-88E8-39ED-BA29-7EF0D910B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011" y="5700081"/>
            <a:ext cx="3777978" cy="11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CF8B4-4EFE-ADF7-F485-C947F066F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332656"/>
            <a:ext cx="6347715" cy="1597744"/>
          </a:xfrm>
        </p:spPr>
        <p:txBody>
          <a:bodyPr>
            <a:normAutofit/>
          </a:bodyPr>
          <a:lstStyle/>
          <a:p>
            <a:r>
              <a:rPr lang="hr-HR" dirty="0"/>
              <a:t>Održivost rezultata projekta nakon završetka projekta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33C66-6074-5659-E5AC-14B4508E0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700808"/>
            <a:ext cx="6986738" cy="434055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održivost projekta temelji se na spletu aktivnosti koje nastoje stvoriti kapacitete i alate za dugoročni doprinos ciljevima projekta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stečena znanja i iskustva sudionika projekta, koristit će se za daljni razvoj programa i sadržaja s lokalnim udrugama i obrazovnim ustanovama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projekt omogućuje nova partnerstva i suradnju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poticanje na prijavljivanje na nove natječaje EU fondova ili Ministarstva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iskustvo, promocija, kvalitetan rad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osigurava se dugoročna održivost infrastrukture i financijska održivost</a:t>
            </a:r>
          </a:p>
          <a:p>
            <a:endParaRPr lang="hr-HR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8144CA-0D2B-09AE-432B-EDD8E4FC8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5649692"/>
            <a:ext cx="3777978" cy="1167751"/>
          </a:xfrm>
          <a:prstGeom prst="rect">
            <a:avLst/>
          </a:prstGeom>
        </p:spPr>
      </p:pic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35842E77-C810-EADA-8BC3-D1C929AF4D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058" y="-5680"/>
            <a:ext cx="1644942" cy="109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5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62C32-4F65-4591-80F3-F8D635AE8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599768"/>
            <a:ext cx="8066857" cy="1320800"/>
          </a:xfrm>
        </p:spPr>
        <p:txBody>
          <a:bodyPr>
            <a:normAutofit/>
          </a:bodyPr>
          <a:lstStyle/>
          <a:p>
            <a:r>
              <a:rPr lang="hr-HR" b="1" dirty="0"/>
              <a:t>AKTIVNOSTI NA PROJEKTU</a:t>
            </a:r>
            <a:br>
              <a:rPr lang="hr-HR" dirty="0"/>
            </a:br>
            <a:r>
              <a:rPr lang="hr-HR" sz="2400" dirty="0"/>
              <a:t>Jačanje kapaciteta OCD-a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E9FA5-2D5A-D6EA-008C-B5070E26C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8" y="1772816"/>
            <a:ext cx="7490793" cy="4268547"/>
          </a:xfrm>
        </p:spPr>
        <p:txBody>
          <a:bodyPr>
            <a:normAutofit/>
          </a:bodyPr>
          <a:lstStyle/>
          <a:p>
            <a:r>
              <a:rPr lang="hr-HR" dirty="0"/>
              <a:t>50 edukacija o ponašanju u kriznom razdoblju (jačanje imuniteta)</a:t>
            </a:r>
          </a:p>
          <a:p>
            <a:r>
              <a:rPr lang="hr-HR" dirty="0"/>
              <a:t>80 likovno-kreativnih radionica</a:t>
            </a:r>
          </a:p>
          <a:p>
            <a:r>
              <a:rPr lang="hr-HR" dirty="0"/>
              <a:t>1 edukacija o volonterstvu – 10 sudionika educirano o volonterstvu</a:t>
            </a:r>
          </a:p>
          <a:p>
            <a:r>
              <a:rPr lang="hr-HR" dirty="0"/>
              <a:t>5 vježbi evakuacije</a:t>
            </a:r>
          </a:p>
          <a:p>
            <a:r>
              <a:rPr lang="hr-HR" dirty="0"/>
              <a:t>5 volonterskih akcija čišćenja okoliša</a:t>
            </a:r>
          </a:p>
          <a:p>
            <a:r>
              <a:rPr lang="hr-HR" dirty="0"/>
              <a:t>54 psihološke radionice</a:t>
            </a:r>
          </a:p>
          <a:p>
            <a:r>
              <a:rPr lang="hr-HR" dirty="0"/>
              <a:t>nabavljeno 3 laptopa i 1 projektor</a:t>
            </a:r>
          </a:p>
          <a:p>
            <a:r>
              <a:rPr lang="hr-HR" dirty="0"/>
              <a:t>izrađen i objavljen 1 digitalni priručnik za ponašanje tijekom kriznih situacija</a:t>
            </a:r>
            <a:endParaRPr lang="en-US" dirty="0"/>
          </a:p>
        </p:txBody>
      </p:sp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8CC756C5-0262-94CA-7E23-E30315580A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058" y="-2212"/>
            <a:ext cx="1644942" cy="10990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EBB6AA-D11C-2E88-D1F3-A2F37BAE7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5694020"/>
            <a:ext cx="3777978" cy="11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56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2CDC4-4900-4547-6415-CE8FE861B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1"/>
            <a:ext cx="7202761" cy="1019200"/>
          </a:xfrm>
        </p:spPr>
        <p:txBody>
          <a:bodyPr/>
          <a:lstStyle/>
          <a:p>
            <a:r>
              <a:rPr lang="hr-HR" dirty="0"/>
              <a:t>Radionice za jačanje imuniteta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259CE5-FAF3-0A30-D1DB-AD6B6743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3" y="1628802"/>
            <a:ext cx="7202762" cy="4412562"/>
          </a:xfrm>
        </p:spPr>
        <p:txBody>
          <a:bodyPr/>
          <a:lstStyle/>
          <a:p>
            <a:r>
              <a:rPr lang="hr-HR" sz="2000" b="1" dirty="0"/>
              <a:t>50 edukativnih predavanja</a:t>
            </a:r>
            <a:r>
              <a:rPr lang="hr-HR" sz="2000" dirty="0"/>
              <a:t>, radionica o postupanju i nošenju sa kriznim situacijama; OŠ Ante Kovačića, Stara škola u Šenkovcu, vanjski suradnik socijalna pedagogodinja gđa. Sonja Jarebica</a:t>
            </a:r>
          </a:p>
          <a:p>
            <a:r>
              <a:rPr lang="hr-HR" sz="2000" b="1" dirty="0"/>
              <a:t>Teme radionica</a:t>
            </a:r>
            <a:r>
              <a:rPr lang="hr-HR" sz="2000" dirty="0"/>
              <a:t>: potresi – kako i gdje tražiti zaklon, nadležne službe, požari – kako djelovati, ponašanje tijekom pandemije, edukacije o odgovornom ponašanju, „Umjetnost i kultura kao lijek u stresnim situacijama”, panika – kako se nositi, elementi evakuacije, stres i trauma u kriznim situacijama, socijalne vještine s naglaskom na povezivanje, suradnju i dobre odnose</a:t>
            </a:r>
          </a:p>
          <a:p>
            <a:endParaRPr lang="hr-HR" sz="20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9E74CC-B12F-B015-9CCC-F528CA5A3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5674356"/>
            <a:ext cx="3777978" cy="1167751"/>
          </a:xfrm>
          <a:prstGeom prst="rect">
            <a:avLst/>
          </a:prstGeom>
        </p:spPr>
      </p:pic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996F1052-53E2-80FD-701E-FDE0853B8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058" y="-31709"/>
            <a:ext cx="1644942" cy="109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64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ndoor, wall, floor, person&#10;&#10;Description automatically generated">
            <a:extLst>
              <a:ext uri="{FF2B5EF4-FFF2-40B4-BE49-F238E27FC236}">
                <a16:creationId xmlns:a16="http://schemas.microsoft.com/office/drawing/2014/main" id="{F2E9C013-9BFE-01AA-CFF4-F04F1F356F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8392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2361</TotalTime>
  <Words>938</Words>
  <Application>Microsoft Office PowerPoint</Application>
  <PresentationFormat>On-screen Show (4:3)</PresentationFormat>
  <Paragraphs>100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Ciljevi projekta</vt:lpstr>
      <vt:lpstr>Svrha i opravdanost projekta</vt:lpstr>
      <vt:lpstr>Održivost rezultata projekta nakon završetka projekta</vt:lpstr>
      <vt:lpstr>AKTIVNOSTI NA PROJEKTU Jačanje kapaciteta OCD-a</vt:lpstr>
      <vt:lpstr>Radionice za jačanje imuniteta</vt:lpstr>
      <vt:lpstr>PowerPoint Presentation</vt:lpstr>
      <vt:lpstr>PowerPoint Presentation</vt:lpstr>
      <vt:lpstr>PowerPoint Presentation</vt:lpstr>
      <vt:lpstr>Likovno-kreativne radionice</vt:lpstr>
      <vt:lpstr>PowerPoint Presentation</vt:lpstr>
      <vt:lpstr>PowerPoint Presentation</vt:lpstr>
      <vt:lpstr>PowerPoint Presentation</vt:lpstr>
      <vt:lpstr>Edukacija o volonterstvu</vt:lpstr>
      <vt:lpstr>Vježbe evakuacije</vt:lpstr>
      <vt:lpstr>PowerPoint Presentation</vt:lpstr>
      <vt:lpstr>PowerPoint Presentation</vt:lpstr>
      <vt:lpstr>PowerPoint Presentation</vt:lpstr>
      <vt:lpstr>Akcije čišćenja okoliša</vt:lpstr>
      <vt:lpstr>PowerPoint Presentation</vt:lpstr>
      <vt:lpstr>PowerPoint Presentation</vt:lpstr>
      <vt:lpstr>Psihološke radionice</vt:lpstr>
      <vt:lpstr>PowerPoint Presentation</vt:lpstr>
      <vt:lpstr>PowerPoint Presentation</vt:lpstr>
      <vt:lpstr>PowerPoint Presentation</vt:lpstr>
      <vt:lpstr>Online digitalni priručnik</vt:lpstr>
      <vt:lpstr>Sudionici aktivnosti</vt:lpstr>
      <vt:lpstr>PROMIDŽBA I VIDLJIVOST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Andrija</dc:creator>
  <cp:lastModifiedBy>Sanja Lazic</cp:lastModifiedBy>
  <cp:revision>458</cp:revision>
  <cp:lastPrinted>2016-02-12T14:21:01Z</cp:lastPrinted>
  <dcterms:created xsi:type="dcterms:W3CDTF">2012-05-17T09:47:56Z</dcterms:created>
  <dcterms:modified xsi:type="dcterms:W3CDTF">2023-04-24T12:08:40Z</dcterms:modified>
</cp:coreProperties>
</file>